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9" r:id="rId9"/>
    <p:sldId id="271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55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286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974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913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406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748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085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156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733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684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953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743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7E2E-B1CF-4DA8-AFC9-1D30C290B67D}" type="datetimeFigureOut">
              <a:rPr lang="en-IN" smtClean="0"/>
              <a:t>11-10-2019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F44BF-C9C5-4E1F-86D1-23BBF966A22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954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59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05970" y="1905506"/>
            <a:ext cx="39032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600" dirty="0" smtClean="0"/>
              <a:t>THANK YOU!!!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8548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1732"/>
            <a:ext cx="10515600" cy="1325563"/>
          </a:xfrm>
        </p:spPr>
        <p:txBody>
          <a:bodyPr/>
          <a:lstStyle/>
          <a:p>
            <a:pPr algn="ctr"/>
            <a:r>
              <a:rPr lang="en-IN" dirty="0" smtClean="0"/>
              <a:t>MOVIES THAT WON THE MOST OSCARS?</a:t>
            </a:r>
            <a:endParaRPr lang="en-IN" dirty="0"/>
          </a:p>
        </p:txBody>
      </p:sp>
      <p:pic>
        <p:nvPicPr>
          <p:cNvPr id="4098" name="Picture 2" descr="Slide 21 of 50: new cap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026"/>
          <a:stretch/>
        </p:blipFill>
        <p:spPr bwMode="auto">
          <a:xfrm>
            <a:off x="4761540" y="834194"/>
            <a:ext cx="2687140" cy="52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Slide 21 of 50: new cap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95" r="33224"/>
          <a:stretch/>
        </p:blipFill>
        <p:spPr bwMode="auto">
          <a:xfrm>
            <a:off x="7677612" y="834194"/>
            <a:ext cx="2712160" cy="52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Slide 21 of 50: new capt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22" t="-260" r="-103" b="260"/>
          <a:stretch/>
        </p:blipFill>
        <p:spPr bwMode="auto">
          <a:xfrm>
            <a:off x="1802229" y="834194"/>
            <a:ext cx="2712160" cy="52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97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1732"/>
            <a:ext cx="10515600" cy="1325563"/>
          </a:xfrm>
        </p:spPr>
        <p:txBody>
          <a:bodyPr/>
          <a:lstStyle/>
          <a:p>
            <a:pPr algn="ctr"/>
            <a:r>
              <a:rPr lang="en-IN" dirty="0" smtClean="0"/>
              <a:t>MOVIES THAT WON THE MOST OSCARS</a:t>
            </a:r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1802229" y="834194"/>
            <a:ext cx="8587543" cy="5256000"/>
            <a:chOff x="1802229" y="834194"/>
            <a:chExt cx="8587543" cy="5256000"/>
          </a:xfrm>
        </p:grpSpPr>
        <p:pic>
          <p:nvPicPr>
            <p:cNvPr id="4098" name="Picture 2" descr="Slide 21 of 50: new caption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7026"/>
            <a:stretch/>
          </p:blipFill>
          <p:spPr bwMode="auto">
            <a:xfrm>
              <a:off x="4761540" y="834194"/>
              <a:ext cx="2687140" cy="52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Slide 21 of 50: new caption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495" r="33224"/>
            <a:stretch/>
          </p:blipFill>
          <p:spPr bwMode="auto">
            <a:xfrm>
              <a:off x="7677612" y="834194"/>
              <a:ext cx="2712160" cy="52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Slide 21 of 50: new caption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22" t="-260" r="-103" b="260"/>
            <a:stretch/>
          </p:blipFill>
          <p:spPr bwMode="auto">
            <a:xfrm>
              <a:off x="1802229" y="834194"/>
              <a:ext cx="2712160" cy="525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802229" y="5568287"/>
              <a:ext cx="2712159" cy="369332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b="1" i="1" dirty="0"/>
                <a:t>Ben-Hur </a:t>
              </a:r>
              <a:r>
                <a:rPr lang="en-IN" b="1" dirty="0"/>
                <a:t>(1959)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761539" y="5568287"/>
              <a:ext cx="2712159" cy="369332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N" b="1" i="1" dirty="0" smtClean="0"/>
                <a:t>Titanic</a:t>
              </a:r>
              <a:r>
                <a:rPr lang="en-IN" b="1" i="1" dirty="0"/>
                <a:t> </a:t>
              </a:r>
              <a:r>
                <a:rPr lang="en-IN" b="1" dirty="0"/>
                <a:t>(</a:t>
              </a:r>
              <a:r>
                <a:rPr lang="en-IN" b="1" dirty="0" smtClean="0"/>
                <a:t>1997)</a:t>
              </a:r>
              <a:endParaRPr lang="en-IN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75334" y="5308976"/>
              <a:ext cx="2712159" cy="646331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/>
                <a:t>The </a:t>
              </a:r>
              <a:r>
                <a:rPr lang="en-US" b="1" i="1" dirty="0"/>
                <a:t>Lord of the Rings: The Return of the King</a:t>
              </a:r>
              <a:r>
                <a:rPr lang="en-US" b="1" dirty="0"/>
                <a:t> (2003)</a:t>
              </a:r>
              <a:endParaRPr lang="en-IN" b="1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739921" y="6334837"/>
            <a:ext cx="2712159" cy="461665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11 OSCARS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58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366"/>
            <a:ext cx="10515600" cy="1325563"/>
          </a:xfrm>
        </p:spPr>
        <p:txBody>
          <a:bodyPr/>
          <a:lstStyle/>
          <a:p>
            <a:pPr algn="ctr"/>
            <a:r>
              <a:rPr lang="en-IN" dirty="0" smtClean="0"/>
              <a:t>INDIVIDUAL WHO WON THE MOST OSCARS?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847" y="1253957"/>
            <a:ext cx="6941515" cy="51109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37027" y="2961564"/>
            <a:ext cx="2947916" cy="169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Music composer John Williams is the most Oscar-nominated person alive today, with 49 nominations </a:t>
            </a:r>
            <a:r>
              <a:rPr lang="en-US" dirty="0" smtClean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and 5 </a:t>
            </a:r>
            <a:r>
              <a:rPr lang="en-US" dirty="0">
                <a:solidFill>
                  <a:schemeClr val="bg1"/>
                </a:solidFill>
                <a:latin typeface="Bahnschrift Light SemiCondensed" panose="020B0502040204020203" pitchFamily="34" charset="0"/>
              </a:rPr>
              <a:t>wins.</a:t>
            </a:r>
            <a:endParaRPr lang="en-IN" dirty="0">
              <a:solidFill>
                <a:schemeClr val="bg1"/>
              </a:solidFill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5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8081"/>
            <a:ext cx="10515600" cy="1325563"/>
          </a:xfrm>
        </p:spPr>
        <p:txBody>
          <a:bodyPr/>
          <a:lstStyle/>
          <a:p>
            <a:pPr algn="ctr"/>
            <a:r>
              <a:rPr lang="en-IN" b="1" dirty="0" smtClean="0"/>
              <a:t>I WOULD LIKE TO THANK MY SPOUSE…</a:t>
            </a:r>
            <a:endParaRPr lang="en-I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11003" y="1719616"/>
            <a:ext cx="216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V/S</a:t>
            </a:r>
            <a:endParaRPr lang="en-IN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2210937"/>
            <a:ext cx="18197" cy="316628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8" t="16478" r="52634" b="33660"/>
          <a:stretch/>
        </p:blipFill>
        <p:spPr bwMode="auto">
          <a:xfrm>
            <a:off x="8392098" y="1117482"/>
            <a:ext cx="792000" cy="140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78" t="15385" r="17244" b="34753"/>
          <a:stretch/>
        </p:blipFill>
        <p:spPr bwMode="auto">
          <a:xfrm>
            <a:off x="2706170" y="1117482"/>
            <a:ext cx="792000" cy="140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381766" y="2743195"/>
            <a:ext cx="540000" cy="540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2362129" y="2743195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Oval 10"/>
          <p:cNvSpPr/>
          <p:nvPr/>
        </p:nvSpPr>
        <p:spPr>
          <a:xfrm>
            <a:off x="3353936" y="2743195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4308711" y="2743195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1815579" y="3469481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Oval 13"/>
          <p:cNvSpPr/>
          <p:nvPr/>
        </p:nvSpPr>
        <p:spPr>
          <a:xfrm>
            <a:off x="2860566" y="3469481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Oval 14"/>
          <p:cNvSpPr/>
          <p:nvPr/>
        </p:nvSpPr>
        <p:spPr>
          <a:xfrm>
            <a:off x="3866401" y="3507469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Oval 28"/>
          <p:cNvSpPr/>
          <p:nvPr/>
        </p:nvSpPr>
        <p:spPr>
          <a:xfrm>
            <a:off x="8091340" y="2776580"/>
            <a:ext cx="540000" cy="540000"/>
          </a:xfrm>
          <a:prstGeom prst="ellipse">
            <a:avLst/>
          </a:prstGeom>
          <a:solidFill>
            <a:srgbClr val="F551E1"/>
          </a:solidFill>
          <a:ln>
            <a:solidFill>
              <a:srgbClr val="F55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Oval 29"/>
          <p:cNvSpPr/>
          <p:nvPr/>
        </p:nvSpPr>
        <p:spPr>
          <a:xfrm>
            <a:off x="9047322" y="2743195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Oval 30"/>
          <p:cNvSpPr/>
          <p:nvPr/>
        </p:nvSpPr>
        <p:spPr>
          <a:xfrm>
            <a:off x="8091340" y="3507469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Oval 31"/>
          <p:cNvSpPr/>
          <p:nvPr/>
        </p:nvSpPr>
        <p:spPr>
          <a:xfrm>
            <a:off x="9047322" y="3507469"/>
            <a:ext cx="540000" cy="54000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TextBox 32"/>
          <p:cNvSpPr txBox="1"/>
          <p:nvPr/>
        </p:nvSpPr>
        <p:spPr>
          <a:xfrm>
            <a:off x="2055796" y="4301464"/>
            <a:ext cx="2169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Thank Their Husband Once in Seven Speeches</a:t>
            </a:r>
            <a:endParaRPr lang="en-IN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819529" y="4301464"/>
            <a:ext cx="2169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Thank Their Wife Once in Four Speeches</a:t>
            </a:r>
            <a:endParaRPr lang="en-IN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456296" y="5754042"/>
            <a:ext cx="5279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/>
              <a:t>Courtesy of the Husbands, ‘Wife’ was one of the top 20 words used in the speeches for the first time in 80’s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273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08081"/>
            <a:ext cx="12192000" cy="1325563"/>
          </a:xfrm>
        </p:spPr>
        <p:txBody>
          <a:bodyPr/>
          <a:lstStyle/>
          <a:p>
            <a:pPr algn="ctr"/>
            <a:r>
              <a:rPr lang="en-IN" b="1" dirty="0" smtClean="0"/>
              <a:t>I WOULD LIKE TO THANK MY FRIENDS AND FAMILIES…</a:t>
            </a:r>
            <a:endParaRPr lang="en-IN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11003" y="1719616"/>
            <a:ext cx="2169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V/S</a:t>
            </a:r>
            <a:endParaRPr lang="en-IN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0" y="2210937"/>
            <a:ext cx="0" cy="433998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8" t="16478" r="52634" b="33660"/>
          <a:stretch/>
        </p:blipFill>
        <p:spPr bwMode="auto">
          <a:xfrm>
            <a:off x="8378450" y="1117482"/>
            <a:ext cx="1052153" cy="186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78" t="15385" r="17244" b="34753"/>
          <a:stretch/>
        </p:blipFill>
        <p:spPr bwMode="auto">
          <a:xfrm>
            <a:off x="2583338" y="1117482"/>
            <a:ext cx="1052153" cy="186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friends web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30" y="3393743"/>
            <a:ext cx="173355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mage result for the family ma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1" t="7432" r="10503" b="13277"/>
          <a:stretch/>
        </p:blipFill>
        <p:spPr bwMode="auto">
          <a:xfrm>
            <a:off x="3109414" y="3782515"/>
            <a:ext cx="2535339" cy="177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546637" y="4121622"/>
            <a:ext cx="21699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000" b="1" dirty="0"/>
              <a:t>=</a:t>
            </a:r>
          </a:p>
        </p:txBody>
      </p:sp>
      <p:pic>
        <p:nvPicPr>
          <p:cNvPr id="24" name="Picture 4" descr="Image result for friends web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976" y="3034804"/>
            <a:ext cx="173355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Image result for friends web se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0937" y="3004970"/>
            <a:ext cx="173355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Image result for the family ma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1" t="7432" r="10503" b="13277"/>
          <a:stretch/>
        </p:blipFill>
        <p:spPr bwMode="auto">
          <a:xfrm>
            <a:off x="8105262" y="5137285"/>
            <a:ext cx="2196702" cy="153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54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371"/>
            <a:ext cx="10515600" cy="1325563"/>
          </a:xfrm>
        </p:spPr>
        <p:txBody>
          <a:bodyPr/>
          <a:lstStyle/>
          <a:p>
            <a:pPr algn="ctr"/>
            <a:r>
              <a:rPr lang="en-IN" dirty="0" smtClean="0"/>
              <a:t>MENTIONS IN TOP 20 WORDs OVER 8 DECADES OF THE OSCARS</a:t>
            </a:r>
            <a:endParaRPr lang="en-IN" dirty="0"/>
          </a:p>
        </p:txBody>
      </p:sp>
      <p:grpSp>
        <p:nvGrpSpPr>
          <p:cNvPr id="6" name="Group 5"/>
          <p:cNvGrpSpPr/>
          <p:nvPr/>
        </p:nvGrpSpPr>
        <p:grpSpPr>
          <a:xfrm>
            <a:off x="3666699" y="1347294"/>
            <a:ext cx="4858603" cy="5108100"/>
            <a:chOff x="3302758" y="1197166"/>
            <a:chExt cx="4858603" cy="51081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123" b="7654"/>
            <a:stretch/>
          </p:blipFill>
          <p:spPr>
            <a:xfrm>
              <a:off x="3302758" y="1197166"/>
              <a:ext cx="4858603" cy="5108100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3302758" y="1596788"/>
              <a:ext cx="996287" cy="29888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895600" y="4299213"/>
            <a:ext cx="1542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Appeared for the first time in 50’s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2338317" y="5686824"/>
            <a:ext cx="1542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Appeared for the first time in 60’s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7458502" y="5963823"/>
            <a:ext cx="305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Got more mentions than directors and producers in 80’s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7542663" y="4230973"/>
            <a:ext cx="32390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>Failed to get more than 20 mentions in a single decade and were never in the top 20 words</a:t>
            </a: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22"/>
            <a:ext cx="10515600" cy="1325563"/>
          </a:xfrm>
        </p:spPr>
        <p:txBody>
          <a:bodyPr>
            <a:normAutofit/>
          </a:bodyPr>
          <a:lstStyle/>
          <a:p>
            <a:r>
              <a:rPr lang="en-IN" sz="4000" dirty="0" smtClean="0"/>
              <a:t>SPEECHES GETTING DIFFICULT OVER THE DECADES</a:t>
            </a:r>
            <a:endParaRPr lang="en-IN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" r="1324" b="1576"/>
          <a:stretch/>
        </p:blipFill>
        <p:spPr>
          <a:xfrm>
            <a:off x="321868" y="1376784"/>
            <a:ext cx="7276881" cy="43143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70421" y="1376785"/>
            <a:ext cx="429866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The Flesch Reading Ease Readability Formula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>The specific mathematical formula is: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RE = 206.835 – (1.015 x ASL) – (84.6 x ASW)</a:t>
            </a: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200" b="1" dirty="0"/>
              <a:t>RE</a:t>
            </a:r>
            <a:r>
              <a:rPr lang="en-US" sz="1200" dirty="0"/>
              <a:t> = Readability Ease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/>
              <a:t>ASL</a:t>
            </a:r>
            <a:r>
              <a:rPr lang="en-US" sz="1200" dirty="0"/>
              <a:t> = Average Sentence Length (i.e., the number of words divided by the number of sentences)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b="1" dirty="0"/>
              <a:t>ASW</a:t>
            </a:r>
            <a:r>
              <a:rPr lang="en-US" sz="1200" dirty="0"/>
              <a:t> = Average number of syllables per word (i.e., the number of syllables divided by the number of words)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>• Scores </a:t>
            </a:r>
            <a:r>
              <a:rPr lang="en-US" sz="1200" dirty="0" smtClean="0"/>
              <a:t>above 90 are </a:t>
            </a:r>
            <a:r>
              <a:rPr lang="en-US" sz="1200" dirty="0"/>
              <a:t>considered easily understandable by an average 5th grader.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>• Scores between </a:t>
            </a:r>
            <a:r>
              <a:rPr lang="en-US" sz="1200" dirty="0" smtClean="0"/>
              <a:t>60 </a:t>
            </a:r>
            <a:r>
              <a:rPr lang="en-US" sz="1200" dirty="0"/>
              <a:t>and </a:t>
            </a:r>
            <a:r>
              <a:rPr lang="en-US" sz="1200" dirty="0" smtClean="0"/>
              <a:t>70 </a:t>
            </a:r>
            <a:r>
              <a:rPr lang="en-US" sz="1200" dirty="0"/>
              <a:t>are considered easily understood by 8th and 9th graders.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/>
              <a:t>• Scores between </a:t>
            </a:r>
            <a:r>
              <a:rPr lang="en-US" sz="1200" dirty="0" smtClean="0"/>
              <a:t>0 </a:t>
            </a:r>
            <a:r>
              <a:rPr lang="en-US" sz="1200" dirty="0"/>
              <a:t>and </a:t>
            </a:r>
            <a:r>
              <a:rPr lang="en-US" sz="1200" dirty="0" smtClean="0"/>
              <a:t>30 </a:t>
            </a:r>
            <a:r>
              <a:rPr lang="en-US" sz="1200" dirty="0"/>
              <a:t>are considered easily understood by college graduates.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0483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703" y="635758"/>
            <a:ext cx="6208594" cy="620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08085"/>
            <a:ext cx="10515600" cy="1325563"/>
          </a:xfrm>
        </p:spPr>
        <p:txBody>
          <a:bodyPr/>
          <a:lstStyle/>
          <a:p>
            <a:pPr algn="ctr"/>
            <a:r>
              <a:rPr lang="en-IN" dirty="0" smtClean="0"/>
              <a:t>ALL THE WORDS USED IN THE SPEECHES…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894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190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Bahnschrift Light SemiCondensed</vt:lpstr>
      <vt:lpstr>Calibri</vt:lpstr>
      <vt:lpstr>Calibri Light</vt:lpstr>
      <vt:lpstr>Office Theme</vt:lpstr>
      <vt:lpstr>PowerPoint Presentation</vt:lpstr>
      <vt:lpstr>MOVIES THAT WON THE MOST OSCARS?</vt:lpstr>
      <vt:lpstr>MOVIES THAT WON THE MOST OSCARS</vt:lpstr>
      <vt:lpstr>INDIVIDUAL WHO WON THE MOST OSCARS?</vt:lpstr>
      <vt:lpstr>I WOULD LIKE TO THANK MY SPOUSE…</vt:lpstr>
      <vt:lpstr>I WOULD LIKE TO THANK MY FRIENDS AND FAMILIES…</vt:lpstr>
      <vt:lpstr>MENTIONS IN TOP 20 WORDs OVER 8 DECADES OF THE OSCARS</vt:lpstr>
      <vt:lpstr>SPEECHES GETTING DIFFICULT OVER THE DECADES</vt:lpstr>
      <vt:lpstr>ALL THE WORDS USED IN THE SPEECHES…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Jain Arihant</dc:creator>
  <cp:lastModifiedBy>Jain Arihant</cp:lastModifiedBy>
  <cp:revision>34</cp:revision>
  <dcterms:created xsi:type="dcterms:W3CDTF">2019-10-11T09:11:40Z</dcterms:created>
  <dcterms:modified xsi:type="dcterms:W3CDTF">2019-10-11T11:48:10Z</dcterms:modified>
</cp:coreProperties>
</file>